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7CB3F-E7A6-4D45-9047-C2F3974D5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809B6C-47F4-484A-BA50-3E22C093A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504F97-2319-4F3A-8DA5-9C5BEDA96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A94F4B-4088-4615-94CD-47EC310D5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B1ED96-1788-4572-83C0-31060DA2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196985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F8233-3A01-4984-8DDE-212C993B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7653F8-8146-4C62-A2AF-CEF60C246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C2F61C-613A-4B99-A24C-6398D794D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49DBF4-68F8-4657-97C0-1B0F65D0E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46C559-618C-48B6-91D3-D4017243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77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026620-50CE-4A3E-9B57-BC8FFBF53D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B050F4-3F1E-45A3-91DB-586D04181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2B33C-8D13-4763-8131-94B79D22A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2D276D-A426-4509-B661-42774CAB1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818764-D74F-486A-9302-3F0030BF9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8274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E754DA-80EE-4B81-920C-BF679BBCC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8B3FD-0A12-41CD-9728-F81000B47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84D6D1-992B-43B5-BF67-AAD2A2030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DAF617-27F8-47D5-9568-7334F952D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FEE107-D358-419D-A267-DA36E5C5C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3380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B75C7-C2D3-4B5C-88FC-8EEB6DD43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B9E8C9-F88F-4219-B527-CA54DB2DB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EB9A92-92B7-438B-92DB-A90CFC16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F2C302-5C65-4908-939A-9E725264C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6D8ABA-DBEB-4AF9-B68E-EABD08EC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15610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DB79E4-215A-4E08-A0B7-8E4239C3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16A7B8-6EA4-481E-9FAD-2556292407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CAE8E2-B260-4BDA-84C0-E6030DE44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4076E3-5DEA-43BF-86A7-260DE1633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92B935-2711-4DE7-BB63-40C109E42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CD2561-1B7D-43A0-A972-DE7F0BF7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0590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8DC9E7-8FF2-4D7A-AD40-E51D3FBFB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9317FD-4589-4F19-A539-87A331EE0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FDE98D-80A3-4249-83EF-2B1C9294B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C106B9-FB97-4D7D-BD1B-72CD0B958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2DA4B54-B1A4-4D1B-9411-C59464F20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FD221A-A710-4F96-A881-D35A7B27D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865CC71-AC2F-4487-AB46-C4638751D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756AA9-96D1-4ACC-857D-CD7794652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03261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E2304-7049-4544-A7E7-E3F18C7BA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9DC3BAF-5023-45E7-97C6-8098F4977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6A38450-6DE3-45BE-9C51-A8B14EB21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3971E6-97BF-48EA-9E6A-8DF2C2EAA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72337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D05D1E-4550-4524-8E13-7CEB9D92E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2BCCD6-191D-4527-AF65-E3FEBFD15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BFD707-E1AD-4D1C-B429-4FEABDD2C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9554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5EF59-9F86-4B28-93DF-31EE0B74A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9FF82B-6886-4A3C-9D72-1326A6F33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CB8BD7-7BB6-4D64-968A-190F9B9B2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C457CC-44BB-4180-82FA-F778EF0F9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35B2F3-E52B-4E7A-BFB2-E85FBE26B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5CAFB3-8226-4B1E-B0C1-50D84A18E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2724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260A6-E14C-487D-9705-AE6238957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3388B60-68CA-4028-B624-7E273C7AA8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85A92F-95F4-4D16-8C1F-20B25D4CF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BE017B-0A2F-476C-9728-752593C8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5EF2DA-8828-4789-936C-9D70C932A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BEEA5D-1E3F-4289-9393-4B46BC831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42595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ADFA3-AB59-4D8A-8D79-23EEF1731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3CEE89-2CF9-47D2-BCD5-612E1A121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13F8AE-C339-492A-A453-0AE6C038D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7D69B-D726-4199-B1C7-F251F4262B50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5B6D43-E480-4B09-AF77-2E0D910546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84E214-D5E0-44D3-813F-5C94EF033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98B20-F0AF-4523-97D6-221F2AD99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3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A58AA-0AFB-456F-8DD1-45E4AC241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780" y="634092"/>
            <a:ext cx="11434439" cy="1123687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latin typeface="+mn-lt"/>
                <a:ea typeface="+mn-ea"/>
                <a:cs typeface="+mn-cs"/>
              </a:rPr>
              <a:t>Блокированный бросок </a:t>
            </a:r>
            <a:r>
              <a:rPr lang="ru-RU" sz="2400" dirty="0">
                <a:latin typeface="+mn-lt"/>
                <a:ea typeface="+mn-ea"/>
                <a:cs typeface="+mn-cs"/>
              </a:rPr>
              <a:t>– бросок, не достигший створа ворот вследствие попадания шайбы в игрока обороняющейся команды. Также: бросок, остановленный или отбитый любым, кроме вратаря, игроком защищающейся команды.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243B2AC-1B37-4924-BC24-23B24441E2F7}"/>
              </a:ext>
            </a:extLst>
          </p:cNvPr>
          <p:cNvSpPr/>
          <p:nvPr/>
        </p:nvSpPr>
        <p:spPr>
          <a:xfrm>
            <a:off x="315597" y="4852420"/>
            <a:ext cx="5036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Заблокированный бросок попадает в индивидуальную статистику блокирующему игроку в качестве отдельного параметра «Блокированный бросок»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226730-2FA5-438F-BDEC-F93BF8417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196" y="1882066"/>
            <a:ext cx="6256839" cy="417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366883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EF064-DE48-42E9-81C0-0C533E575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004" y="177553"/>
            <a:ext cx="11611992" cy="1034337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в) Шайба попала в клюшку хоккеиста, которая не находилась на предполагаемой траектории броска в створ ворот;</a:t>
            </a:r>
          </a:p>
        </p:txBody>
      </p:sp>
      <p:pic>
        <p:nvPicPr>
          <p:cNvPr id="4" name="10">
            <a:hlinkClick r:id="" action="ppaction://media"/>
            <a:extLst>
              <a:ext uri="{FF2B5EF4-FFF2-40B4-BE49-F238E27FC236}">
                <a16:creationId xmlns:a16="http://schemas.microsoft.com/office/drawing/2014/main" id="{89D883BF-B0BC-4BEA-8BE7-5436F109B1A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5894" y="1069860"/>
            <a:ext cx="9280210" cy="5220000"/>
          </a:xfrm>
        </p:spPr>
      </p:pic>
    </p:spTree>
    <p:extLst>
      <p:ext uri="{BB962C8B-B14F-4D97-AF65-F5344CB8AC3E}">
        <p14:creationId xmlns:p14="http://schemas.microsoft.com/office/powerpoint/2010/main" val="29578077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94A6D3-F17D-4A53-B513-A3E191557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29" y="65056"/>
            <a:ext cx="11132597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г) Хоккеист не дал нанести бросок сопернику: выбил шайбу до броска или в момент броска, заблокировал клюшку и другие действия, в результате которых бросок не состоялся.</a:t>
            </a:r>
          </a:p>
        </p:txBody>
      </p:sp>
      <p:pic>
        <p:nvPicPr>
          <p:cNvPr id="6" name="11">
            <a:hlinkClick r:id="" action="ppaction://media"/>
            <a:extLst>
              <a:ext uri="{FF2B5EF4-FFF2-40B4-BE49-F238E27FC236}">
                <a16:creationId xmlns:a16="http://schemas.microsoft.com/office/drawing/2014/main" id="{BE507E45-1BAB-4D0F-9E1A-BA8C30DD95B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5895" y="1133167"/>
            <a:ext cx="9280209" cy="5220000"/>
          </a:xfrm>
        </p:spPr>
      </p:pic>
    </p:spTree>
    <p:extLst>
      <p:ext uri="{BB962C8B-B14F-4D97-AF65-F5344CB8AC3E}">
        <p14:creationId xmlns:p14="http://schemas.microsoft.com/office/powerpoint/2010/main" val="39901224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CA7AB-EBD3-4960-8403-5168355EE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30" y="365125"/>
            <a:ext cx="11087470" cy="1325563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+mn-lt"/>
                <a:ea typeface="+mn-ea"/>
                <a:cs typeface="+mn-cs"/>
              </a:rPr>
              <a:t>Блокированный бросок фиксируется в следующих игровых ситуациях:</a:t>
            </a:r>
            <a:br>
              <a:rPr lang="ru-RU" sz="1800" dirty="0">
                <a:latin typeface="+mn-lt"/>
                <a:ea typeface="+mn-ea"/>
                <a:cs typeface="+mn-cs"/>
              </a:rPr>
            </a:br>
            <a:br>
              <a:rPr lang="ru-RU" sz="1800" dirty="0">
                <a:latin typeface="+mn-lt"/>
                <a:ea typeface="+mn-ea"/>
                <a:cs typeface="+mn-cs"/>
              </a:rPr>
            </a:br>
            <a:r>
              <a:rPr lang="ru-RU" sz="1800" dirty="0">
                <a:latin typeface="+mn-lt"/>
                <a:ea typeface="+mn-ea"/>
                <a:cs typeface="+mn-cs"/>
              </a:rPr>
              <a:t>а) Шайба попадает в игрока обороняющейся команды, находящегося на предполагаемой траектории броска в створ ворот, который не предпринимал каких-либо действий для его блокировки (например, боролся перед своими воротами за позицию с игроком команды соперника)</a:t>
            </a:r>
          </a:p>
        </p:txBody>
      </p:sp>
      <p:pic>
        <p:nvPicPr>
          <p:cNvPr id="4" name="2 слайд">
            <a:hlinkClick r:id="" action="ppaction://media"/>
            <a:extLst>
              <a:ext uri="{FF2B5EF4-FFF2-40B4-BE49-F238E27FC236}">
                <a16:creationId xmlns:a16="http://schemas.microsoft.com/office/drawing/2014/main" id="{43FF9339-B098-4479-9DBA-61F4A2156F5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4521" y="1690688"/>
            <a:ext cx="8282958" cy="4659058"/>
          </a:xfrm>
        </p:spPr>
      </p:pic>
    </p:spTree>
    <p:extLst>
      <p:ext uri="{BB962C8B-B14F-4D97-AF65-F5344CB8AC3E}">
        <p14:creationId xmlns:p14="http://schemas.microsoft.com/office/powerpoint/2010/main" val="39691717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3A542-1886-446F-A070-A8520D298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251" y="143183"/>
            <a:ext cx="10883283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б) Игрок обороняющейся команды предпринимает какие-либо действия для препятствования попаданию шайбы в створ ворот</a:t>
            </a:r>
          </a:p>
        </p:txBody>
      </p:sp>
      <p:pic>
        <p:nvPicPr>
          <p:cNvPr id="6" name="2">
            <a:hlinkClick r:id="" action="ppaction://media"/>
            <a:extLst>
              <a:ext uri="{FF2B5EF4-FFF2-40B4-BE49-F238E27FC236}">
                <a16:creationId xmlns:a16="http://schemas.microsoft.com/office/drawing/2014/main" id="{91253D29-AC98-4AE2-8E11-4C6AF4F0236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5895" y="1272875"/>
            <a:ext cx="9280210" cy="5220000"/>
          </a:xfrm>
        </p:spPr>
      </p:pic>
    </p:spTree>
    <p:extLst>
      <p:ext uri="{BB962C8B-B14F-4D97-AF65-F5344CB8AC3E}">
        <p14:creationId xmlns:p14="http://schemas.microsoft.com/office/powerpoint/2010/main" val="27204059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1E89C-84D9-45F0-8912-6458E7F13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96" y="187572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- выставление клюшки навстречу шайбе;</a:t>
            </a:r>
            <a:br>
              <a:rPr lang="ru-RU" sz="1800" dirty="0">
                <a:latin typeface="+mn-lt"/>
                <a:ea typeface="+mn-ea"/>
                <a:cs typeface="+mn-cs"/>
              </a:rPr>
            </a:br>
            <a:r>
              <a:rPr lang="ru-RU" sz="1800" dirty="0">
                <a:latin typeface="+mn-lt"/>
                <a:ea typeface="+mn-ea"/>
                <a:cs typeface="+mn-cs"/>
              </a:rPr>
              <a:t>- перемещение на предполагаемую траекторию полёта шайбы;</a:t>
            </a:r>
            <a:br>
              <a:rPr lang="ru-RU" sz="1800" dirty="0">
                <a:latin typeface="+mn-lt"/>
                <a:ea typeface="+mn-ea"/>
                <a:cs typeface="+mn-cs"/>
              </a:rPr>
            </a:br>
            <a:r>
              <a:rPr lang="ru-RU" sz="1800" dirty="0">
                <a:latin typeface="+mn-lt"/>
                <a:ea typeface="+mn-ea"/>
                <a:cs typeface="+mn-cs"/>
              </a:rPr>
              <a:t>- выкатывание на хоккеиста, собирающегося нанести бросок</a:t>
            </a:r>
            <a:r>
              <a:rPr lang="en-US" sz="1800" dirty="0">
                <a:latin typeface="+mn-lt"/>
                <a:ea typeface="+mn-ea"/>
                <a:cs typeface="+mn-cs"/>
              </a:rPr>
              <a:t>;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9" name="4">
            <a:hlinkClick r:id="" action="ppaction://media"/>
            <a:extLst>
              <a:ext uri="{FF2B5EF4-FFF2-40B4-BE49-F238E27FC236}">
                <a16:creationId xmlns:a16="http://schemas.microsoft.com/office/drawing/2014/main" id="{116C85D9-CA32-41D9-84E6-0CC0E1F57DF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5894" y="1179852"/>
            <a:ext cx="9280211" cy="5220000"/>
          </a:xfrm>
        </p:spPr>
      </p:pic>
    </p:spTree>
    <p:extLst>
      <p:ext uri="{BB962C8B-B14F-4D97-AF65-F5344CB8AC3E}">
        <p14:creationId xmlns:p14="http://schemas.microsoft.com/office/powerpoint/2010/main" val="8160682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211AF-EA7A-4F63-B3A0-B15E5602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95" y="91092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- </a:t>
            </a:r>
            <a:r>
              <a:rPr lang="ru-RU" sz="1800" dirty="0" err="1">
                <a:latin typeface="+mn-lt"/>
                <a:ea typeface="+mn-ea"/>
                <a:cs typeface="+mn-cs"/>
              </a:rPr>
              <a:t>подставление</a:t>
            </a:r>
            <a:r>
              <a:rPr lang="ru-RU" sz="1800" dirty="0">
                <a:latin typeface="+mn-lt"/>
                <a:ea typeface="+mn-ea"/>
                <a:cs typeface="+mn-cs"/>
              </a:rPr>
              <a:t> любой части тела под бросок;</a:t>
            </a:r>
          </a:p>
        </p:txBody>
      </p:sp>
      <p:pic>
        <p:nvPicPr>
          <p:cNvPr id="4" name="5">
            <a:hlinkClick r:id="" action="ppaction://media"/>
            <a:extLst>
              <a:ext uri="{FF2B5EF4-FFF2-40B4-BE49-F238E27FC236}">
                <a16:creationId xmlns:a16="http://schemas.microsoft.com/office/drawing/2014/main" id="{5E8BBF0C-FAB5-45BE-99FC-C07DB2B5F14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5895" y="1040003"/>
            <a:ext cx="9280209" cy="5220000"/>
          </a:xfrm>
        </p:spPr>
      </p:pic>
    </p:spTree>
    <p:extLst>
      <p:ext uri="{BB962C8B-B14F-4D97-AF65-F5344CB8AC3E}">
        <p14:creationId xmlns:p14="http://schemas.microsoft.com/office/powerpoint/2010/main" val="1261341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CB76F4-465C-4843-803C-D4D8FFEF3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587" y="116551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в) Шайба попадает в игрока обороняющейся команды, находящегося на предполагаемой траектории броска в створ ворот, а затем в стойки или перекладину</a:t>
            </a:r>
          </a:p>
        </p:txBody>
      </p:sp>
      <p:pic>
        <p:nvPicPr>
          <p:cNvPr id="4" name="блок_штанга">
            <a:hlinkClick r:id="" action="ppaction://media"/>
            <a:extLst>
              <a:ext uri="{FF2B5EF4-FFF2-40B4-BE49-F238E27FC236}">
                <a16:creationId xmlns:a16="http://schemas.microsoft.com/office/drawing/2014/main" id="{E3208A56-91A3-412B-8892-6822C879CC0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8240" y="1284088"/>
            <a:ext cx="9855519" cy="4912526"/>
          </a:xfrm>
        </p:spPr>
      </p:pic>
    </p:spTree>
    <p:extLst>
      <p:ext uri="{BB962C8B-B14F-4D97-AF65-F5344CB8AC3E}">
        <p14:creationId xmlns:p14="http://schemas.microsoft.com/office/powerpoint/2010/main" val="2149703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32B71-2A69-4BEF-AB49-541B4E67E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939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г) Шайба, движущаяся в пустые ворота, остановлена или отбита  хоккеистом обороняющейся команды.</a:t>
            </a:r>
          </a:p>
        </p:txBody>
      </p:sp>
      <p:pic>
        <p:nvPicPr>
          <p:cNvPr id="3" name="7">
            <a:hlinkClick r:id="" action="ppaction://media"/>
            <a:extLst>
              <a:ext uri="{FF2B5EF4-FFF2-40B4-BE49-F238E27FC236}">
                <a16:creationId xmlns:a16="http://schemas.microsoft.com/office/drawing/2014/main" id="{8218114C-D1C6-4C7B-93AA-3E06B9C71C9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5895" y="1133164"/>
            <a:ext cx="9280209" cy="5220000"/>
          </a:xfrm>
        </p:spPr>
      </p:pic>
    </p:spTree>
    <p:extLst>
      <p:ext uri="{BB962C8B-B14F-4D97-AF65-F5344CB8AC3E}">
        <p14:creationId xmlns:p14="http://schemas.microsoft.com/office/powerpoint/2010/main" val="35562239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7F8B8F-BB3D-458D-BF37-DFA2CDA1F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363" y="95553"/>
            <a:ext cx="11301274" cy="1325563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+mn-lt"/>
                <a:ea typeface="+mn-ea"/>
                <a:cs typeface="+mn-cs"/>
              </a:rPr>
              <a:t>Не фиксируются как блокированные броски:</a:t>
            </a:r>
            <a:br>
              <a:rPr lang="ru-RU" sz="1800" dirty="0">
                <a:latin typeface="+mn-lt"/>
                <a:ea typeface="+mn-ea"/>
                <a:cs typeface="+mn-cs"/>
              </a:rPr>
            </a:br>
            <a:br>
              <a:rPr lang="ru-RU" sz="1800" dirty="0">
                <a:latin typeface="+mn-lt"/>
                <a:ea typeface="+mn-ea"/>
                <a:cs typeface="+mn-cs"/>
              </a:rPr>
            </a:br>
            <a:r>
              <a:rPr lang="ru-RU" sz="1800" dirty="0">
                <a:latin typeface="+mn-lt"/>
                <a:ea typeface="+mn-ea"/>
                <a:cs typeface="+mn-cs"/>
              </a:rPr>
              <a:t>а) Шайба изменила направление после контакта с игроком, но всё равно продолжила движение в створ ворот;</a:t>
            </a:r>
          </a:p>
        </p:txBody>
      </p:sp>
      <p:pic>
        <p:nvPicPr>
          <p:cNvPr id="6" name="8">
            <a:hlinkClick r:id="" action="ppaction://media"/>
            <a:extLst>
              <a:ext uri="{FF2B5EF4-FFF2-40B4-BE49-F238E27FC236}">
                <a16:creationId xmlns:a16="http://schemas.microsoft.com/office/drawing/2014/main" id="{3489F817-F348-43C6-9E7A-F326E2D8CC8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5895" y="1287951"/>
            <a:ext cx="9280210" cy="5220000"/>
          </a:xfrm>
        </p:spPr>
      </p:pic>
    </p:spTree>
    <p:extLst>
      <p:ext uri="{BB962C8B-B14F-4D97-AF65-F5344CB8AC3E}">
        <p14:creationId xmlns:p14="http://schemas.microsoft.com/office/powerpoint/2010/main" val="39595179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DC1A4-0F43-4AA6-A5BF-58BA240C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665" y="356247"/>
            <a:ext cx="1078267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б) Шайба попала в хоккеиста, который не находился на предполагаемой траектории броска в створ ворот;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0C3D94-900D-4390-B8E0-5E4184B12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8193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283</Words>
  <Application>Microsoft Office PowerPoint</Application>
  <PresentationFormat>Широкоэкранный</PresentationFormat>
  <Paragraphs>12</Paragraphs>
  <Slides>11</Slides>
  <Notes>0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Блокированный бросок – бросок, не достигший створа ворот вследствие попадания шайбы в игрока обороняющейся команды. Также: бросок, остановленный или отбитый любым, кроме вратаря, игроком защищающейся команды.</vt:lpstr>
      <vt:lpstr>Блокированный бросок фиксируется в следующих игровых ситуациях:  а) Шайба попадает в игрока обороняющейся команды, находящегося на предполагаемой траектории броска в створ ворот, который не предпринимал каких-либо действий для его блокировки (например, боролся перед своими воротами за позицию с игроком команды соперника)</vt:lpstr>
      <vt:lpstr>б) Игрок обороняющейся команды предпринимает какие-либо действия для препятствования попаданию шайбы в створ ворот</vt:lpstr>
      <vt:lpstr>- выставление клюшки навстречу шайбе; - перемещение на предполагаемую траекторию полёта шайбы; - выкатывание на хоккеиста, собирающегося нанести бросок; </vt:lpstr>
      <vt:lpstr>- подставление любой части тела под бросок;</vt:lpstr>
      <vt:lpstr>в) Шайба попадает в игрока обороняющейся команды, находящегося на предполагаемой траектории броска в створ ворот, а затем в стойки или перекладину</vt:lpstr>
      <vt:lpstr>г) Шайба, движущаяся в пустые ворота, остановлена или отбита  хоккеистом обороняющейся команды.</vt:lpstr>
      <vt:lpstr>Не фиксируются как блокированные броски:  а) Шайба изменила направление после контакта с игроком, но всё равно продолжила движение в створ ворот;</vt:lpstr>
      <vt:lpstr>б) Шайба попала в хоккеиста, который не находился на предполагаемой траектории броска в створ ворот;</vt:lpstr>
      <vt:lpstr>в) Шайба попала в клюшку хоккеиста, которая не находилась на предполагаемой траектории броска в створ ворот;</vt:lpstr>
      <vt:lpstr>г) Хоккеист не дал нанести бросок сопернику: выбил шайбу до броска или в момент броска, заблокировал клюшку и другие действия, в результате которых бросок не состоялся.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Блокированный бросок – бросок, не достигший створа ворот вследствие попадания шайбы в игрока обороняющейся команды. Также: бросок, остановленный или отбитый любым, кроме вратаря, игроком защищающейся команды.  Заблокированный бросок попадает в индивидуальную статистику блокирующему игроку в качестве отдельного параметра «Блокированный бросок».</dc:title>
  <dc:creator>Денис</dc:creator>
  <cp:lastModifiedBy>Грибовский Никита</cp:lastModifiedBy>
  <cp:revision>7</cp:revision>
  <dcterms:created xsi:type="dcterms:W3CDTF">2026-05-18T12:34:20Z</dcterms:created>
  <dcterms:modified xsi:type="dcterms:W3CDTF">2026-07-17T10:32:15Z</dcterms:modified>
</cp:coreProperties>
</file>